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9C8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53766"/>
            <a:ext cx="7415927" cy="4356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400"/>
              </a:lnSpc>
              <a:buNone/>
            </a:pPr>
            <a:r>
              <a:rPr lang="en-US" sz="9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Awareness Training</a:t>
            </a:r>
            <a:endParaRPr lang="en-US" sz="9100" dirty="0"/>
          </a:p>
        </p:txBody>
      </p:sp>
      <p:sp>
        <p:nvSpPr>
          <p:cNvPr id="4" name="Text 1"/>
          <p:cNvSpPr/>
          <p:nvPr/>
        </p:nvSpPr>
        <p:spPr>
          <a:xfrm>
            <a:off x="864037" y="62806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Safeguarding Our Digital World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3078" y="848439"/>
            <a:ext cx="918400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&amp; Final Tips: Stay Secure!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068235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vigilance is our strongest defence against phishing attacks. Remember these key takeaways: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968693" y="2740938"/>
            <a:ext cx="4066342" cy="3967520"/>
          </a:xfrm>
          <a:prstGeom prst="roundRect">
            <a:avLst>
              <a:gd name="adj" fmla="val 933"/>
            </a:avLst>
          </a:prstGeom>
          <a:solidFill>
            <a:srgbClr val="315251"/>
          </a:solidFill>
          <a:ln/>
        </p:spPr>
      </p:sp>
      <p:sp>
        <p:nvSpPr>
          <p:cNvPr id="5" name="Shape 3"/>
          <p:cNvSpPr/>
          <p:nvPr/>
        </p:nvSpPr>
        <p:spPr>
          <a:xfrm>
            <a:off x="1215509" y="298775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EF9C8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106" y="3149679"/>
            <a:ext cx="333256" cy="4166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15509" y="3975140"/>
            <a:ext cx="29501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Think Before You Click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215509" y="4486394"/>
            <a:ext cx="357270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Always pause and evaluate the legitimacy of emails and messages before taking any action.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81851" y="2740938"/>
            <a:ext cx="4066461" cy="3967520"/>
          </a:xfrm>
          <a:prstGeom prst="roundRect">
            <a:avLst>
              <a:gd name="adj" fmla="val 933"/>
            </a:avLst>
          </a:prstGeom>
          <a:solidFill>
            <a:srgbClr val="315251"/>
          </a:solidFill>
          <a:ln/>
        </p:spPr>
      </p:sp>
      <p:sp>
        <p:nvSpPr>
          <p:cNvPr id="10" name="Shape 7"/>
          <p:cNvSpPr/>
          <p:nvPr/>
        </p:nvSpPr>
        <p:spPr>
          <a:xfrm>
            <a:off x="5528667" y="298775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EF9C8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64" y="3149679"/>
            <a:ext cx="333256" cy="4166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28667" y="397514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Verify Before Sharing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5528667" y="4486394"/>
            <a:ext cx="357282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Never provide sensitive information without independently verifying the request through official channels.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595128" y="2740938"/>
            <a:ext cx="4066461" cy="3967520"/>
          </a:xfrm>
          <a:prstGeom prst="roundRect">
            <a:avLst>
              <a:gd name="adj" fmla="val 933"/>
            </a:avLst>
          </a:prstGeom>
          <a:solidFill>
            <a:srgbClr val="315251"/>
          </a:solidFill>
          <a:ln/>
        </p:spPr>
      </p:sp>
      <p:sp>
        <p:nvSpPr>
          <p:cNvPr id="15" name="Shape 11"/>
          <p:cNvSpPr/>
          <p:nvPr/>
        </p:nvSpPr>
        <p:spPr>
          <a:xfrm>
            <a:off x="9841944" y="298775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EF9C8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41" y="3149679"/>
            <a:ext cx="333256" cy="4166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1944" y="397514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Stay Updated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9841944" y="4486394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Keep your software, security knowledge, and awareness of new threats current.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68693" y="6986111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for your attention and commitment to cybersecurity!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73167"/>
            <a:ext cx="9365694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Phishing: A Growing Threat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968693" y="1684734"/>
            <a:ext cx="6752630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is a deceptive cyberattack where malicious actors attempt to trick individuals into revealing sensitive information, such as usernames, passwords, and credit card details, often by masquerading as a trustworthy entity.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68693" y="3203615"/>
            <a:ext cx="6752630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pervasive threat continues to evolve, making it crucial for everyone to understand its mechanisms. Phishing attacks are a primary vector for data breaches and financial fraud, impacting both individuals and organisations globally.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68693" y="4722495"/>
            <a:ext cx="6752630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it's serious: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8693" y="5242679"/>
            <a:ext cx="6752630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Leads to identity theft and financial loss.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8693" y="5648325"/>
            <a:ext cx="6752630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Compromises organisational security and data integrity.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8693" y="6053971"/>
            <a:ext cx="6752630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Can facilitate further cyberattacks like ransomware.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36625" y="1684734"/>
            <a:ext cx="543246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6625" y="2251710"/>
            <a:ext cx="3907155" cy="51706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8767"/>
            <a:ext cx="8009096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Common Types of Phishing Attacks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968693" y="1671876"/>
            <a:ext cx="1269289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attacks come in various forms, each designed to exploit different vulnerabilities. Understanding these types helps in better recognising and defending against them.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602230"/>
            <a:ext cx="537805" cy="537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5341" y="2729865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Email Phishing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775341" y="3175278"/>
            <a:ext cx="3245048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Broad attacks via email, aiming to trick many recipients into clicking malicious links or downloading infected attachments.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233" y="2602230"/>
            <a:ext cx="537805" cy="537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95881" y="2729865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Spear Phishing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095881" y="3175278"/>
            <a:ext cx="324504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Highly targeted attacks customised for specific individuals, often using personal information to appear legitimate.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773" y="2602230"/>
            <a:ext cx="537805" cy="5378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6421" y="2729865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Whaling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416421" y="3175278"/>
            <a:ext cx="324516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form of spear phishing targeting high-profile individuals like CEOs or executives, seeking access to critical company data.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5326618"/>
            <a:ext cx="537805" cy="537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75341" y="5454253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Smishing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775341" y="5899666"/>
            <a:ext cx="324504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attempts conducted via SMS messages, often containing malicious links or requests for personal information.</a:t>
            </a:r>
            <a:endParaRPr lang="en-US" sz="16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233" y="5326618"/>
            <a:ext cx="537805" cy="53780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95881" y="5454253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Vishing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6095881" y="5899666"/>
            <a:ext cx="3245048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Voice phishing, where attackers use phone calls to impersonate legitimate entities and trick victims into divulging sensitive data.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62094"/>
            <a:ext cx="8369737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Recognising Phishing Emails: Red Flags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968693" y="1650802"/>
            <a:ext cx="6097786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emails often contain tell-tale signs that can help you identify them. Always be vigilant and look for these common red flags: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68693" y="2812494"/>
            <a:ext cx="60977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Suspicious Sender Address: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Mismatched or unusual email addresses.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68693" y="3536037"/>
            <a:ext cx="60977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Urgent or Threatening Language: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Demands immediate action or warns of dire consequences.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8693" y="4259580"/>
            <a:ext cx="609778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Generic Greetings: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"Dear Customer" instead of your name.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8693" y="4657011"/>
            <a:ext cx="60977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Spelling and Grammatical Errors: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Professional organisations rarely send emails with mistakes.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8693" y="5380553"/>
            <a:ext cx="60977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Suspicious Links: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Hover over links to see the actual URL before clicking.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8693" y="6104096"/>
            <a:ext cx="609778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Unexpected Attachments: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Never open attachments from unknown senders.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303" y="1696760"/>
            <a:ext cx="4306133" cy="5741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8151"/>
            <a:ext cx="6650950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Spotting Fake Websites: A Visual Guide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968693" y="1253371"/>
            <a:ext cx="1269289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Phishing attacks often direct you to fake websites designed to steal your credentials. Learn to differentiate legitimate sites from fraudulent ones.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68693" y="1860233"/>
            <a:ext cx="191738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 Website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68693" y="2262664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Always check for "https://" in the URL and a padlock icon.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968693" y="2580442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Correct Domain: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 URL matches the official website exactly.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68693" y="2898219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Professional Design: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High-quality graphics and consistent branding.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68693" y="3215997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Legitimate Offers: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Realistic promotions and services.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3659981"/>
            <a:ext cx="6147554" cy="44356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1535" y="1860233"/>
            <a:ext cx="191738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Fake Website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21535" y="2262664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HTTPS or Red Flag: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Missing "s" or browser warnings.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1535" y="2580442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Lookalike Domains: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Subtle misspellings or extra characters (e.g., "amaz0n.com").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21535" y="2898219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Poor Design: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Blurry images, inconsistent fonts, or awkward layouts.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21535" y="3215997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Pop-up Forms: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Aggressive pop-ups demanding personal information.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21535" y="3533775"/>
            <a:ext cx="614755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Too-Good-To-Be-True Offers: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Unrealistic discounts or prizes.</a:t>
            </a:r>
            <a:endParaRPr lang="en-US" sz="12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35" y="3977759"/>
            <a:ext cx="6147554" cy="38389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74408"/>
            <a:ext cx="10193655" cy="659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Engineering Tactics Used in Phishing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968693" y="2082522"/>
            <a:ext cx="12692896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Attackers often exploit human psychology to manipulate victims. Understanding these tactics can help you resist their schemes.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968693" y="3052405"/>
            <a:ext cx="4081463" cy="2348151"/>
          </a:xfrm>
          <a:prstGeom prst="roundRect">
            <a:avLst>
              <a:gd name="adj" fmla="val 22921"/>
            </a:avLst>
          </a:prstGeom>
          <a:solidFill>
            <a:srgbClr val="315251"/>
          </a:solidFill>
          <a:ln/>
        </p:spPr>
      </p:sp>
      <p:sp>
        <p:nvSpPr>
          <p:cNvPr id="5" name="Text 3"/>
          <p:cNvSpPr/>
          <p:nvPr/>
        </p:nvSpPr>
        <p:spPr>
          <a:xfrm>
            <a:off x="1192887" y="3276600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Authority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192887" y="3740944"/>
            <a:ext cx="3633073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Impersonating a boss, IT support, or government official to demand compliance.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74350" y="3052405"/>
            <a:ext cx="4081463" cy="2348151"/>
          </a:xfrm>
          <a:prstGeom prst="roundRect">
            <a:avLst>
              <a:gd name="adj" fmla="val 22921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5498544" y="3276600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Urgency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498544" y="3740944"/>
            <a:ext cx="3633073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Creating a false sense of immediate need to bypass critical thinking (e.g., "Account will be suspended in 24 hours!").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580007" y="3052405"/>
            <a:ext cx="4081463" cy="2348151"/>
          </a:xfrm>
          <a:prstGeom prst="roundRect">
            <a:avLst>
              <a:gd name="adj" fmla="val 22921"/>
            </a:avLst>
          </a:prstGeom>
          <a:solidFill>
            <a:srgbClr val="315251"/>
          </a:solidFill>
          <a:ln/>
        </p:spPr>
      </p:sp>
      <p:sp>
        <p:nvSpPr>
          <p:cNvPr id="11" name="Text 9"/>
          <p:cNvSpPr/>
          <p:nvPr/>
        </p:nvSpPr>
        <p:spPr>
          <a:xfrm>
            <a:off x="9804202" y="3276600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Scarcity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804202" y="3740944"/>
            <a:ext cx="3633073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Suggesting limited availability of an offer or resource to pressure quick decisions.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8693" y="5624751"/>
            <a:ext cx="6234232" cy="1630442"/>
          </a:xfrm>
          <a:prstGeom prst="roundRect">
            <a:avLst>
              <a:gd name="adj" fmla="val 33010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1192887" y="5848945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Fear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192887" y="6313289"/>
            <a:ext cx="5785842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Threatening negative consequences (e.g., legal action, account closure) to induce panic and hasty actions.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7119" y="5624751"/>
            <a:ext cx="6234351" cy="1630442"/>
          </a:xfrm>
          <a:prstGeom prst="roundRect">
            <a:avLst>
              <a:gd name="adj" fmla="val 33010"/>
            </a:avLst>
          </a:prstGeom>
          <a:solidFill>
            <a:srgbClr val="315251"/>
          </a:solidFill>
          <a:ln/>
        </p:spPr>
      </p:sp>
      <p:sp>
        <p:nvSpPr>
          <p:cNvPr id="17" name="Text 15"/>
          <p:cNvSpPr/>
          <p:nvPr/>
        </p:nvSpPr>
        <p:spPr>
          <a:xfrm>
            <a:off x="7651313" y="5848945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Greed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651313" y="6313289"/>
            <a:ext cx="578596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Promising unrealistic rewards (e.g., lottery winnings, huge discounts) to entice victims.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77691"/>
            <a:ext cx="6990993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Practices to Avoid Phishing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968693" y="1614011"/>
            <a:ext cx="1269289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Proactive measures are your best defence against phishing attacks. Incorporate these habits into your daily digital routine.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968693" y="2185511"/>
            <a:ext cx="6241613" cy="1570434"/>
          </a:xfrm>
          <a:prstGeom prst="roundRect">
            <a:avLst>
              <a:gd name="adj" fmla="val 698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5833" y="2185511"/>
            <a:ext cx="91440" cy="1570434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1269802" y="2418040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Verify Senders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69802" y="2852142"/>
            <a:ext cx="570797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Always double-check the sender's email address and contact them directly through official channels if unsure.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9975" y="2185511"/>
            <a:ext cx="6241613" cy="1570434"/>
          </a:xfrm>
          <a:prstGeom prst="roundRect">
            <a:avLst>
              <a:gd name="adj" fmla="val 698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7115" y="2185511"/>
            <a:ext cx="91440" cy="1570434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10" name="Text 8"/>
          <p:cNvSpPr/>
          <p:nvPr/>
        </p:nvSpPr>
        <p:spPr>
          <a:xfrm>
            <a:off x="7721084" y="2418040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Hover Over Links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21084" y="2852142"/>
            <a:ext cx="570797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Before clicking, hover your mouse over any link to see the actual URL. If it looks suspicious, do not click.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8693" y="3965615"/>
            <a:ext cx="6241613" cy="1906072"/>
          </a:xfrm>
          <a:prstGeom prst="roundRect">
            <a:avLst>
              <a:gd name="adj" fmla="val 575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45833" y="3965615"/>
            <a:ext cx="91440" cy="1906072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1269802" y="4198144"/>
            <a:ext cx="460438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Enable Multi-Factor Authentication (MFA)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269802" y="4632246"/>
            <a:ext cx="5707975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MFA adds an extra layer of security, making it harder for attackers to access your accounts even if they steal your password.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19975" y="3965615"/>
            <a:ext cx="6241613" cy="1906072"/>
          </a:xfrm>
          <a:prstGeom prst="roundRect">
            <a:avLst>
              <a:gd name="adj" fmla="val 575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7115" y="3965615"/>
            <a:ext cx="91440" cy="1906072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18" name="Text 16"/>
          <p:cNvSpPr/>
          <p:nvPr/>
        </p:nvSpPr>
        <p:spPr>
          <a:xfrm>
            <a:off x="7721084" y="4198144"/>
            <a:ext cx="295406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Update Software Regularly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721084" y="4632246"/>
            <a:ext cx="570797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Keep your operating system, web browser, and antivirus software updated to protect against known vulnerabilities.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968693" y="6081355"/>
            <a:ext cx="6241613" cy="1570434"/>
          </a:xfrm>
          <a:prstGeom prst="roundRect">
            <a:avLst>
              <a:gd name="adj" fmla="val 698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45833" y="6081355"/>
            <a:ext cx="91440" cy="1570434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22" name="Text 20"/>
          <p:cNvSpPr/>
          <p:nvPr/>
        </p:nvSpPr>
        <p:spPr>
          <a:xfrm>
            <a:off x="1269802" y="6313884"/>
            <a:ext cx="249221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Avoid Password Reuse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269802" y="6747986"/>
            <a:ext cx="570797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unique, strong passwords for all your accounts. Consider using a password manager.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419975" y="6081355"/>
            <a:ext cx="6241613" cy="1570434"/>
          </a:xfrm>
          <a:prstGeom prst="roundRect">
            <a:avLst>
              <a:gd name="adj" fmla="val 6987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97115" y="6081355"/>
            <a:ext cx="91440" cy="1570434"/>
          </a:xfrm>
          <a:prstGeom prst="roundRect">
            <a:avLst>
              <a:gd name="adj" fmla="val 34406"/>
            </a:avLst>
          </a:prstGeom>
          <a:solidFill>
            <a:srgbClr val="EF9C82"/>
          </a:solidFill>
          <a:ln/>
        </p:spPr>
      </p:sp>
      <p:sp>
        <p:nvSpPr>
          <p:cNvPr id="26" name="Text 24"/>
          <p:cNvSpPr/>
          <p:nvPr/>
        </p:nvSpPr>
        <p:spPr>
          <a:xfrm>
            <a:off x="7721084" y="6313884"/>
            <a:ext cx="312479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Report Suspicious Messages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721084" y="6747986"/>
            <a:ext cx="570797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If you receive a suspicious email or message, report it to your IT department or email provider.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664131"/>
            <a:ext cx="7523798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Phishing Case Studies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22563" y="1598295"/>
            <a:ext cx="767167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incidents highlight the significant impact phishing can have on organisations and individuals.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459141" y="2508052"/>
            <a:ext cx="22860" cy="5057418"/>
          </a:xfrm>
          <a:prstGeom prst="roundRect">
            <a:avLst>
              <a:gd name="adj" fmla="val 138034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672917" y="2733199"/>
            <a:ext cx="631031" cy="22860"/>
          </a:xfrm>
          <a:prstGeom prst="roundRect">
            <a:avLst>
              <a:gd name="adj" fmla="val 138034"/>
            </a:avLst>
          </a:prstGeom>
          <a:solidFill>
            <a:srgbClr val="4A6B6A"/>
          </a:solidFill>
          <a:ln/>
        </p:spPr>
      </p:sp>
      <p:sp>
        <p:nvSpPr>
          <p:cNvPr id="7" name="Shape 4"/>
          <p:cNvSpPr/>
          <p:nvPr/>
        </p:nvSpPr>
        <p:spPr>
          <a:xfrm>
            <a:off x="6222504" y="2508052"/>
            <a:ext cx="473273" cy="47327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310610" y="2559070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510939" y="2580323"/>
            <a:ext cx="27015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2013: Target Data Breach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10939" y="3015853"/>
            <a:ext cx="638329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Attackers gained access to Target's systems via a phishing email sent to a third-party HVAC vendor, compromising data of 40 million customers.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672917" y="4671417"/>
            <a:ext cx="631031" cy="22860"/>
          </a:xfrm>
          <a:prstGeom prst="roundRect">
            <a:avLst>
              <a:gd name="adj" fmla="val 138034"/>
            </a:avLst>
          </a:prstGeom>
          <a:solidFill>
            <a:srgbClr val="4A6B6A"/>
          </a:solidFill>
          <a:ln/>
        </p:spPr>
      </p:sp>
      <p:sp>
        <p:nvSpPr>
          <p:cNvPr id="12" name="Shape 9"/>
          <p:cNvSpPr/>
          <p:nvPr/>
        </p:nvSpPr>
        <p:spPr>
          <a:xfrm>
            <a:off x="6222504" y="4446270"/>
            <a:ext cx="473273" cy="47327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310610" y="4497288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510939" y="4518541"/>
            <a:ext cx="408015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2016-2017: Google &amp; Facebook Scam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10939" y="4954072"/>
            <a:ext cx="63832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Lithuanian man defrauded Google and Facebook of over $100 million through a phishing scheme involving fake invoices.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672917" y="6273046"/>
            <a:ext cx="631031" cy="22860"/>
          </a:xfrm>
          <a:prstGeom prst="roundRect">
            <a:avLst>
              <a:gd name="adj" fmla="val 138034"/>
            </a:avLst>
          </a:prstGeom>
          <a:solidFill>
            <a:srgbClr val="4A6B6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22504" y="6047899"/>
            <a:ext cx="473273" cy="47327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8" name="Text 15"/>
          <p:cNvSpPr/>
          <p:nvPr/>
        </p:nvSpPr>
        <p:spPr>
          <a:xfrm>
            <a:off x="6310610" y="6098917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510939" y="6120170"/>
            <a:ext cx="33149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2017: WannaCry Ransomware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510939" y="6555700"/>
            <a:ext cx="638329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WannaCry ransomware spread rapidly, primarily through phishing emails containing malicious attachments, impacting organisations worldwide.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2575" y="636984"/>
            <a:ext cx="1152513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Quiz: Test Your Phishing Awareness!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968693" y="178153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Let's see how well you can identify and respond to potential phishing threats.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968693" y="2412683"/>
            <a:ext cx="4076581" cy="4552355"/>
          </a:xfrm>
          <a:prstGeom prst="roundRect">
            <a:avLst>
              <a:gd name="adj" fmla="val 852"/>
            </a:avLst>
          </a:prstGeom>
          <a:solidFill>
            <a:srgbClr val="EF9C82"/>
          </a:solidFill>
          <a:ln w="30480">
            <a:solidFill>
              <a:srgbClr val="4A6B6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227" y="2304217"/>
            <a:ext cx="277892" cy="27789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48" y="6795611"/>
            <a:ext cx="277892" cy="2778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6597" y="2790587"/>
            <a:ext cx="3079433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Question 1: True or False?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346597" y="3270171"/>
            <a:ext cx="3320772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It's safe to click on a link in an email if it comes from someone you know.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5276850" y="2412683"/>
            <a:ext cx="4076581" cy="4552355"/>
          </a:xfrm>
          <a:prstGeom prst="roundRect">
            <a:avLst>
              <a:gd name="adj" fmla="val 852"/>
            </a:avLst>
          </a:prstGeom>
          <a:solidFill>
            <a:srgbClr val="EF9C82"/>
          </a:solidFill>
          <a:ln w="30480">
            <a:solidFill>
              <a:srgbClr val="4A6B6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84" y="2304217"/>
            <a:ext cx="277892" cy="27789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005" y="6795611"/>
            <a:ext cx="277892" cy="2778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54754" y="2790587"/>
            <a:ext cx="3320772" cy="681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Question 2: Multiple Choice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654754" y="3610808"/>
            <a:ext cx="3320772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Which of these is a red flag for a phishing email?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5654754" y="4491038"/>
            <a:ext cx="332077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A) Generic greeting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5654754" y="4942642"/>
            <a:ext cx="332077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B) Spelling errors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5654754" y="5394246"/>
            <a:ext cx="3320772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C) Urgent request for personal info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5654754" y="6216491"/>
            <a:ext cx="332077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D) All of the above</a:t>
            </a:r>
            <a:endParaRPr lang="en-US" sz="1800" dirty="0"/>
          </a:p>
        </p:txBody>
      </p:sp>
      <p:sp>
        <p:nvSpPr>
          <p:cNvPr id="18" name="Shape 12"/>
          <p:cNvSpPr/>
          <p:nvPr/>
        </p:nvSpPr>
        <p:spPr>
          <a:xfrm>
            <a:off x="9585008" y="2412683"/>
            <a:ext cx="4076581" cy="4552355"/>
          </a:xfrm>
          <a:prstGeom prst="roundRect">
            <a:avLst>
              <a:gd name="adj" fmla="val 852"/>
            </a:avLst>
          </a:prstGeom>
          <a:solidFill>
            <a:srgbClr val="EF9C82"/>
          </a:solidFill>
          <a:ln w="30480">
            <a:solidFill>
              <a:srgbClr val="4A6B6A"/>
            </a:solidFill>
            <a:prstDash val="solid"/>
          </a:ln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42" y="2304217"/>
            <a:ext cx="277892" cy="277892"/>
          </a:xfrm>
          <a:prstGeom prst="rect">
            <a:avLst/>
          </a:prstGeom>
        </p:spPr>
      </p:pic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2162" y="6795611"/>
            <a:ext cx="277892" cy="27789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962912" y="2790587"/>
            <a:ext cx="313122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Question 3: True or False?</a:t>
            </a:r>
            <a:endParaRPr lang="en-US" sz="2100" dirty="0"/>
          </a:p>
        </p:txBody>
      </p:sp>
      <p:sp>
        <p:nvSpPr>
          <p:cNvPr id="22" name="Text 14"/>
          <p:cNvSpPr/>
          <p:nvPr/>
        </p:nvSpPr>
        <p:spPr>
          <a:xfrm>
            <a:off x="9962912" y="3270171"/>
            <a:ext cx="3320772" cy="148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Multi-Factor Authentication (MFA) can prevent account compromise even if your password is stolen.</a:t>
            </a:r>
            <a:endParaRPr lang="en-US" sz="1800" dirty="0"/>
          </a:p>
        </p:txBody>
      </p:sp>
      <p:sp>
        <p:nvSpPr>
          <p:cNvPr id="23" name="Text 15"/>
          <p:cNvSpPr/>
          <p:nvPr/>
        </p:nvSpPr>
        <p:spPr>
          <a:xfrm>
            <a:off x="968693" y="7225546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(Answer the question in comment section) 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2025-08-10T16:13:56Z</dcterms:created>
  <dcterms:modified xsi:type="dcterms:W3CDTF">2025-08-10T16:13:56Z</dcterms:modified>
</cp:coreProperties>
</file>